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58" r:id="rId6"/>
    <p:sldId id="265" r:id="rId7"/>
    <p:sldId id="262" r:id="rId8"/>
    <p:sldId id="260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-134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8309FE-90DE-44AF-BB23-D0B3AE706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7ECBC37-B99C-418A-8A03-93CF45876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CAE7114-3815-4EC8-BFF4-99932353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CED2004-1779-4B2D-9F85-488C64A90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4246B6-1204-4BA5-B3F8-EE0D4B60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3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60EFAD-3E6D-4032-AFC2-66462EFDF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C69C889-1A40-41B6-8413-51259D1AF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93D93E4-FD2E-4789-896E-DE1012AA9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66406F-F9A6-4909-B11B-7D16E363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1630E0-1B7F-453E-85B7-1E8302207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04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4617DD8-C2EE-4961-AC5C-9C9E545CE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E523E0A-3335-471C-9791-D91D3366D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2EDCAA-BD6D-469A-A155-BC702AC7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710B02B-7E7C-4A3B-B60C-6848B8CB9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A06CAE-825A-4F72-9AA9-69B37C42A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8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0577D9-5F87-498F-9A64-F8F2C8773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1BC5EC-D3DA-4FE3-8C19-DFF10F75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A65856-72B2-4B71-BEA5-BCABE7BB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8E217CD-8D58-47D4-B745-8FB550581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6DAE343-BD4B-4750-B443-195DA555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4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C3D97D-1581-4F23-8137-2A71C3EB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B0A9212-051B-483D-A508-5B2B6C301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B981AA-AFA8-451A-9AF0-5506138E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99D6081-D065-4507-B225-E1EA9E62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534516D-B1BE-496B-8548-7ACA5852A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49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464E88-9E98-4991-8FB4-1D4495C63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537C8C-0886-4AD0-A4F9-669247B29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C75843C-17FF-4DDB-923A-5A56F70C3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D153FBF-2C19-4860-8B93-B64DC33F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FDE3569-5276-40CD-B2FD-D14EDC24D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B967232-F4C8-4828-A5D6-278435F6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00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72CF34-645D-4DFC-A6F2-2A385731A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E62CDD-6D97-44EB-AB01-FED15F537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22ADE05-EF52-48F2-945E-C7271B739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CE73E0E-780C-4E8E-880F-B07266512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A9EC54B-D821-4A03-A0B9-D3EBFFD02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D4B85AA-C7E6-4E27-95E0-B0516134E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87021EB-91BC-4F6C-94D4-546AD898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A62FF90-E983-478A-A6C6-18519050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85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95CE78-FF15-45F8-9B31-F8523D4C7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2AA7AB8-7CFF-426A-8A6A-3C0BEA26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8C6EA88-D970-4145-98A3-47883DF19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4B6D0F4-F2CD-443A-9AF5-0706A7D81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5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46283F5-80E3-4193-AE74-95FF1F9CD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E35BC7B-BF27-4C21-9604-2D207EE8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65CA19F-3A69-4703-9BF5-F1B38C33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59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1ED6D9-1560-4DE0-810C-5EBF39896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043211-1C52-4993-AB30-0C9239D09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4998937-0D78-4C7A-9AAC-366F0BBA2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B45776F-0AB7-44F9-82D5-906522DE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DB0E48D-70FA-48BA-80CD-CAB28B36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293A8C3-BDB3-4695-9B9F-38740ED4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75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189463-FA73-43F7-8E8E-0087355BA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97B07F1-4797-4E93-BA2D-7FF3D5BA3C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82CC081-80BF-456F-A943-B47A6CA3E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669D779-380B-4F58-8483-5AB285F1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5194AE2-8F09-4FB9-A74F-F3EEBB52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029FE4E-3031-4708-A2F5-A29644B9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61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DCB818-0829-4D84-A27F-913F2539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F554C91-A061-4C73-AC2C-1C258D3E0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7028E5-8663-4229-8C74-48E2FC239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2F83B-53E9-4509-93E4-555BECBAA94E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D3B622-5CB6-47D3-928C-423368B19F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7CA9B6E-3275-497B-BEA5-B277D4757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CB310-EF58-4409-A6D0-D879F0D58E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46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BB2D2A-EB48-4980-9B54-779905CBA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Наименование МО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61C8F57-B44C-457F-96C2-F975310A80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Название МО, на базе которой реализован проект по улучшению процесса (</a:t>
            </a:r>
            <a:r>
              <a:rPr lang="ru-RU"/>
              <a:t>лучшая практика)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079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0E7EC7-79AA-488D-AF4F-7681D2769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Разработанные стандарты*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8D8535-483D-4AB6-BCD8-807B3B494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* - представить все стандарты, разработанные в рамках проекта по улучшению. Если разработаны стандарты, превышающие по объему 2 стр., представить в виде приложения к презентации.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376228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67F832-57CD-4E69-B0BD-D1B5183E1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Достигнутые результаты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445E394B-2F60-4A41-9B9C-E6C8816CB3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155596"/>
              </p:ext>
            </p:extLst>
          </p:nvPr>
        </p:nvGraphicFramePr>
        <p:xfrm>
          <a:off x="838197" y="1574800"/>
          <a:ext cx="1051559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xmlns="" val="403156956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xmlns="" val="245122697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xmlns="" val="23012333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Исходное значение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Достигнутое значение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6011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2451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797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630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976335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B09690-58AC-4659-A168-5B1B98B8CF0C}"/>
              </a:ext>
            </a:extLst>
          </p:cNvPr>
          <p:cNvSpPr txBox="1"/>
          <p:nvPr/>
        </p:nvSpPr>
        <p:spPr>
          <a:xfrm>
            <a:off x="838197" y="4028535"/>
            <a:ext cx="10515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Критерии, целевые значения которых достигались в рамках проекта по улучшению: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66E128E-CBA6-484E-9105-70E0B8897628}"/>
              </a:ext>
            </a:extLst>
          </p:cNvPr>
          <p:cNvSpPr txBox="1"/>
          <p:nvPr/>
        </p:nvSpPr>
        <p:spPr>
          <a:xfrm>
            <a:off x="838196" y="5083145"/>
            <a:ext cx="10515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Инструменты бережливого производства, использованные в рамках проекта по улучшению:</a:t>
            </a:r>
          </a:p>
        </p:txBody>
      </p:sp>
    </p:spTree>
    <p:extLst>
      <p:ext uri="{BB962C8B-B14F-4D97-AF65-F5344CB8AC3E}">
        <p14:creationId xmlns:p14="http://schemas.microsoft.com/office/powerpoint/2010/main" val="9271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3461DF-5C56-4F4B-8006-8430C4546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Паспорт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1FE325-0116-4D73-B790-E4E05060B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215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389FB1-6550-4BF4-9010-07082125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Карта текущего (исходного) состояния*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C8F226-1CD6-45DE-A833-D70F0A178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* - электронный формат, читаемый вид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95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13967A-A2B0-4F86-AA4D-2186C76C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Проблемы и решения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4D20999D-0A18-4378-9EAF-92AE7DB061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863910"/>
              </p:ext>
            </p:extLst>
          </p:nvPr>
        </p:nvGraphicFramePr>
        <p:xfrm>
          <a:off x="838200" y="1618592"/>
          <a:ext cx="10515600" cy="412969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36927">
                  <a:extLst>
                    <a:ext uri="{9D8B030D-6E8A-4147-A177-3AD203B41FA5}">
                      <a16:colId xmlns:a16="http://schemas.microsoft.com/office/drawing/2014/main" xmlns="" val="1415980553"/>
                    </a:ext>
                  </a:extLst>
                </a:gridCol>
                <a:gridCol w="4815280">
                  <a:extLst>
                    <a:ext uri="{9D8B030D-6E8A-4147-A177-3AD203B41FA5}">
                      <a16:colId xmlns:a16="http://schemas.microsoft.com/office/drawing/2014/main" xmlns="" val="1224088138"/>
                    </a:ext>
                  </a:extLst>
                </a:gridCol>
                <a:gridCol w="5263393">
                  <a:extLst>
                    <a:ext uri="{9D8B030D-6E8A-4147-A177-3AD203B41FA5}">
                      <a16:colId xmlns:a16="http://schemas.microsoft.com/office/drawing/2014/main" xmlns="" val="1841856337"/>
                    </a:ext>
                  </a:extLst>
                </a:gridCol>
              </a:tblGrid>
              <a:tr h="837856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Проблемы*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Коренные причины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1909592"/>
                  </a:ext>
                </a:extLst>
              </a:tr>
              <a:tr h="279285">
                <a:tc rowSpan="3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4428058"/>
                  </a:ext>
                </a:extLst>
              </a:tr>
              <a:tr h="279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1756920"/>
                  </a:ext>
                </a:extLst>
              </a:tr>
              <a:tr h="279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3240226"/>
                  </a:ext>
                </a:extLst>
              </a:tr>
              <a:tr h="279285">
                <a:tc rowSpan="3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4916271"/>
                  </a:ext>
                </a:extLst>
              </a:tr>
              <a:tr h="279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5734601"/>
                  </a:ext>
                </a:extLst>
              </a:tr>
              <a:tr h="279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2440755"/>
                  </a:ext>
                </a:extLst>
              </a:tr>
              <a:tr h="279285">
                <a:tc rowSpan="3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8677451"/>
                  </a:ext>
                </a:extLst>
              </a:tr>
              <a:tr h="279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3300110"/>
                  </a:ext>
                </a:extLst>
              </a:tr>
              <a:tr h="279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49659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BD042B1-6013-4103-A916-E2C6AFCB5DE7}"/>
              </a:ext>
            </a:extLst>
          </p:cNvPr>
          <p:cNvSpPr txBox="1"/>
          <p:nvPr/>
        </p:nvSpPr>
        <p:spPr>
          <a:xfrm>
            <a:off x="838200" y="6014905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 - требуется короткая конкретная формулировка, отражающая сущность проблемы и количественную сторону связанных с ней потерь (дни, часы, мин, с, возвраты по потоку, качество и т.д.).</a:t>
            </a:r>
          </a:p>
        </p:txBody>
      </p:sp>
    </p:spTree>
    <p:extLst>
      <p:ext uri="{BB962C8B-B14F-4D97-AF65-F5344CB8AC3E}">
        <p14:creationId xmlns:p14="http://schemas.microsoft.com/office/powerpoint/2010/main" val="118614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13967A-A2B0-4F86-AA4D-2186C76C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Коренные причины проблем и решения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4D20999D-0A18-4378-9EAF-92AE7DB061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798161"/>
              </p:ext>
            </p:extLst>
          </p:nvPr>
        </p:nvGraphicFramePr>
        <p:xfrm>
          <a:off x="838200" y="1618592"/>
          <a:ext cx="10515599" cy="412969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36926">
                  <a:extLst>
                    <a:ext uri="{9D8B030D-6E8A-4147-A177-3AD203B41FA5}">
                      <a16:colId xmlns:a16="http://schemas.microsoft.com/office/drawing/2014/main" xmlns="" val="1415980553"/>
                    </a:ext>
                  </a:extLst>
                </a:gridCol>
                <a:gridCol w="4815280">
                  <a:extLst>
                    <a:ext uri="{9D8B030D-6E8A-4147-A177-3AD203B41FA5}">
                      <a16:colId xmlns:a16="http://schemas.microsoft.com/office/drawing/2014/main" xmlns="" val="1224088138"/>
                    </a:ext>
                  </a:extLst>
                </a:gridCol>
                <a:gridCol w="5263393">
                  <a:extLst>
                    <a:ext uri="{9D8B030D-6E8A-4147-A177-3AD203B41FA5}">
                      <a16:colId xmlns:a16="http://schemas.microsoft.com/office/drawing/2014/main" xmlns="" val="1841856337"/>
                    </a:ext>
                  </a:extLst>
                </a:gridCol>
              </a:tblGrid>
              <a:tr h="837856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Коренная причина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Решения*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1909592"/>
                  </a:ext>
                </a:extLst>
              </a:tr>
              <a:tr h="279285">
                <a:tc rowSpan="3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1.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4428058"/>
                  </a:ext>
                </a:extLst>
              </a:tr>
              <a:tr h="279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1756920"/>
                  </a:ext>
                </a:extLst>
              </a:tr>
              <a:tr h="279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3240226"/>
                  </a:ext>
                </a:extLst>
              </a:tr>
              <a:tr h="279285">
                <a:tc rowSpan="3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4916271"/>
                  </a:ext>
                </a:extLst>
              </a:tr>
              <a:tr h="279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5734601"/>
                  </a:ext>
                </a:extLst>
              </a:tr>
              <a:tr h="279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2440755"/>
                  </a:ext>
                </a:extLst>
              </a:tr>
              <a:tr h="279285">
                <a:tc rowSpan="3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8677451"/>
                  </a:ext>
                </a:extLst>
              </a:tr>
              <a:tr h="279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3300110"/>
                  </a:ext>
                </a:extLst>
              </a:tr>
              <a:tr h="279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496592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DA064D4-1D0A-403E-9251-C73C67D21666}"/>
              </a:ext>
            </a:extLst>
          </p:cNvPr>
          <p:cNvSpPr txBox="1"/>
          <p:nvPr/>
        </p:nvSpPr>
        <p:spPr>
          <a:xfrm>
            <a:off x="838200" y="5859629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* - указать все решения, выработанные командой проекта.</a:t>
            </a:r>
          </a:p>
          <a:p>
            <a:pPr marL="361950" indent="-361950"/>
            <a:r>
              <a:rPr lang="ru-RU" dirty="0"/>
              <a:t>** - решения, выбранные для внедрения в рамках данного проекта по улучшению, необходимо выделить полужирным начертанием.</a:t>
            </a:r>
          </a:p>
        </p:txBody>
      </p:sp>
    </p:spTree>
    <p:extLst>
      <p:ext uri="{BB962C8B-B14F-4D97-AF65-F5344CB8AC3E}">
        <p14:creationId xmlns:p14="http://schemas.microsoft.com/office/powerpoint/2010/main" val="1751683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5FC15E-01F0-4318-84A9-2478A18DC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Дополнительные материалы*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8B6D3F-A482-44C8-961A-A802A4DEF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* - графические или иные материалы, раскрывающие особенности использованных решений. Например, интерфейс и особенности программного обеспечения, созданного в рамках проекта. Не более 3-4 слайдов.</a:t>
            </a:r>
          </a:p>
        </p:txBody>
      </p:sp>
    </p:spTree>
    <p:extLst>
      <p:ext uri="{BB962C8B-B14F-4D97-AF65-F5344CB8AC3E}">
        <p14:creationId xmlns:p14="http://schemas.microsoft.com/office/powerpoint/2010/main" val="324854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389FB1-6550-4BF4-9010-07082125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Карта целевого состояния*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6C8F226-1CD6-45DE-A833-D70F0A178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* - электронный формат, читаемый вид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50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67F832-57CD-4E69-B0BD-D1B5183E1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445E394B-2F60-4A41-9B9C-E6C8816CB3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389886"/>
              </p:ext>
            </p:extLst>
          </p:nvPr>
        </p:nvGraphicFramePr>
        <p:xfrm>
          <a:off x="838204" y="2023373"/>
          <a:ext cx="105155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3">
                  <a:extLst>
                    <a:ext uri="{9D8B030D-6E8A-4147-A177-3AD203B41FA5}">
                      <a16:colId xmlns:a16="http://schemas.microsoft.com/office/drawing/2014/main" xmlns="" val="2092222917"/>
                    </a:ext>
                  </a:extLst>
                </a:gridCol>
                <a:gridCol w="2932981">
                  <a:extLst>
                    <a:ext uri="{9D8B030D-6E8A-4147-A177-3AD203B41FA5}">
                      <a16:colId xmlns:a16="http://schemas.microsoft.com/office/drawing/2014/main" xmlns="" val="4031569567"/>
                    </a:ext>
                  </a:extLst>
                </a:gridCol>
                <a:gridCol w="2363638">
                  <a:extLst>
                    <a:ext uri="{9D8B030D-6E8A-4147-A177-3AD203B41FA5}">
                      <a16:colId xmlns:a16="http://schemas.microsoft.com/office/drawing/2014/main" xmlns="" val="2451226972"/>
                    </a:ext>
                  </a:extLst>
                </a:gridCol>
                <a:gridCol w="2399574">
                  <a:extLst>
                    <a:ext uri="{9D8B030D-6E8A-4147-A177-3AD203B41FA5}">
                      <a16:colId xmlns:a16="http://schemas.microsoft.com/office/drawing/2014/main" xmlns="" val="23012333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Решение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Улучшаемый 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Целевое значение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Достигнутое значение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6011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2451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797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630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9763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472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278</Words>
  <Application>Microsoft Office PowerPoint</Application>
  <PresentationFormat>Произвольный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Наименование МО</vt:lpstr>
      <vt:lpstr>Достигнутые результаты</vt:lpstr>
      <vt:lpstr>Паспорт проекта</vt:lpstr>
      <vt:lpstr>Карта текущего (исходного) состояния*</vt:lpstr>
      <vt:lpstr>Проблемы и решения</vt:lpstr>
      <vt:lpstr>Коренные причины проблем и решения</vt:lpstr>
      <vt:lpstr>Дополнительные материалы*</vt:lpstr>
      <vt:lpstr>Карта целевого состояния*</vt:lpstr>
      <vt:lpstr>Результаты</vt:lpstr>
      <vt:lpstr>Разработанные стандарты*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Субъект РФ</dc:title>
  <dc:creator>Дмитрий Крошка</dc:creator>
  <cp:lastModifiedBy>Александр</cp:lastModifiedBy>
  <cp:revision>15</cp:revision>
  <dcterms:created xsi:type="dcterms:W3CDTF">2019-10-03T19:29:10Z</dcterms:created>
  <dcterms:modified xsi:type="dcterms:W3CDTF">2020-02-10T13:25:19Z</dcterms:modified>
</cp:coreProperties>
</file>